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0A3170-FF42-CBEC-6C37-A28D48C25CFC}" v="1243" dt="2025-06-09T09:18:42.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5652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9211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68960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0539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6829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7194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238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7562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38911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5959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7776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97427833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447467-474F-7A46-9B55-A89C6B0DA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fferent Hand Drawn Graphs">
            <a:extLst>
              <a:ext uri="{FF2B5EF4-FFF2-40B4-BE49-F238E27FC236}">
                <a16:creationId xmlns:a16="http://schemas.microsoft.com/office/drawing/2014/main" id="{D9897CB8-C42C-FBA0-CC67-6D8CA26A9228}"/>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8523" t="5382" r="6250" b="9391"/>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67145" y="912760"/>
            <a:ext cx="8057744" cy="2049432"/>
          </a:xfrm>
        </p:spPr>
        <p:txBody>
          <a:bodyPr>
            <a:normAutofit fontScale="90000"/>
          </a:bodyPr>
          <a:lstStyle/>
          <a:p>
            <a:r>
              <a:rPr lang="en-US" dirty="0"/>
              <a:t>Data Science Analysis </a:t>
            </a:r>
            <a:br>
              <a:rPr lang="en-US" dirty="0"/>
            </a:br>
            <a:r>
              <a:rPr lang="en-US" dirty="0"/>
              <a:t>on </a:t>
            </a:r>
            <a:br>
              <a:rPr lang="en-US" dirty="0"/>
            </a:br>
            <a:r>
              <a:rPr lang="en-US" dirty="0"/>
              <a:t>Global Superstore Sales Dataset </a:t>
            </a:r>
          </a:p>
        </p:txBody>
      </p:sp>
      <p:sp>
        <p:nvSpPr>
          <p:cNvPr id="3" name="Subtitle 2"/>
          <p:cNvSpPr>
            <a:spLocks noGrp="1"/>
          </p:cNvSpPr>
          <p:nvPr>
            <p:ph type="subTitle" idx="1"/>
          </p:nvPr>
        </p:nvSpPr>
        <p:spPr>
          <a:xfrm>
            <a:off x="6901102" y="3973128"/>
            <a:ext cx="4738347" cy="1189425"/>
          </a:xfrm>
        </p:spPr>
        <p:txBody>
          <a:bodyPr vert="horz" lIns="91440" tIns="45720" rIns="91440" bIns="45720" rtlCol="0">
            <a:normAutofit/>
          </a:bodyPr>
          <a:lstStyle/>
          <a:p>
            <a:pPr algn="r"/>
            <a:r>
              <a:rPr lang="en-US">
                <a:solidFill>
                  <a:srgbClr val="FFFFFF"/>
                </a:solidFill>
              </a:rPr>
              <a:t>By: Kartik Sharma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EDAD0-7A8D-C3F8-0DA6-D3661D83DBDD}"/>
              </a:ext>
            </a:extLst>
          </p:cNvPr>
          <p:cNvSpPr>
            <a:spLocks noGrp="1"/>
          </p:cNvSpPr>
          <p:nvPr>
            <p:ph type="title"/>
          </p:nvPr>
        </p:nvSpPr>
        <p:spPr>
          <a:xfrm>
            <a:off x="612648" y="1114923"/>
            <a:ext cx="4621553" cy="1360728"/>
          </a:xfrm>
        </p:spPr>
        <p:txBody>
          <a:bodyPr anchor="b">
            <a:normAutofit/>
          </a:bodyPr>
          <a:lstStyle/>
          <a:p>
            <a:r>
              <a:rPr lang="en-US" dirty="0"/>
              <a:t>Data Cleaning</a:t>
            </a:r>
          </a:p>
        </p:txBody>
      </p:sp>
      <p:sp>
        <p:nvSpPr>
          <p:cNvPr id="3" name="Content Placeholder 2">
            <a:extLst>
              <a:ext uri="{FF2B5EF4-FFF2-40B4-BE49-F238E27FC236}">
                <a16:creationId xmlns:a16="http://schemas.microsoft.com/office/drawing/2014/main" id="{F00EDE7B-3185-A955-025D-3963E9FC3FBC}"/>
              </a:ext>
            </a:extLst>
          </p:cNvPr>
          <p:cNvSpPr>
            <a:spLocks noGrp="1"/>
          </p:cNvSpPr>
          <p:nvPr>
            <p:ph idx="1"/>
          </p:nvPr>
        </p:nvSpPr>
        <p:spPr>
          <a:xfrm>
            <a:off x="612648" y="2584058"/>
            <a:ext cx="4621553" cy="3159018"/>
          </a:xfrm>
        </p:spPr>
        <p:txBody>
          <a:bodyPr vert="horz" lIns="91440" tIns="45720" rIns="91440" bIns="45720" rtlCol="0" anchor="t">
            <a:normAutofit/>
          </a:bodyPr>
          <a:lstStyle/>
          <a:p>
            <a:r>
              <a:rPr lang="en-US" sz="1800" dirty="0"/>
              <a:t>Converting data into relevant datatype for instance date into datetime format for further analysis.</a:t>
            </a:r>
          </a:p>
          <a:p>
            <a:r>
              <a:rPr lang="en-US" sz="1800" dirty="0"/>
              <a:t>Dropping irrelevant features like customer id and customer name which are not that useful in finding the business insights.</a:t>
            </a:r>
          </a:p>
        </p:txBody>
      </p:sp>
      <p:pic>
        <p:nvPicPr>
          <p:cNvPr id="7" name="Graphic 6" descr="Database">
            <a:extLst>
              <a:ext uri="{FF2B5EF4-FFF2-40B4-BE49-F238E27FC236}">
                <a16:creationId xmlns:a16="http://schemas.microsoft.com/office/drawing/2014/main" id="{10BFB4AE-AEF2-CE20-878A-B13B747C1E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2065511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3FE9C-5D15-6C5C-1777-4F1D6BD4A9DC}"/>
              </a:ext>
            </a:extLst>
          </p:cNvPr>
          <p:cNvSpPr>
            <a:spLocks noGrp="1"/>
          </p:cNvSpPr>
          <p:nvPr>
            <p:ph type="title"/>
          </p:nvPr>
        </p:nvSpPr>
        <p:spPr>
          <a:xfrm>
            <a:off x="612648" y="600074"/>
            <a:ext cx="6035040" cy="1529932"/>
          </a:xfrm>
        </p:spPr>
        <p:txBody>
          <a:bodyPr anchor="b">
            <a:normAutofit/>
          </a:bodyPr>
          <a:lstStyle/>
          <a:p>
            <a:r>
              <a:rPr lang="en-US" dirty="0"/>
              <a:t>EDA(Exploratory Data Analysis)</a:t>
            </a:r>
          </a:p>
        </p:txBody>
      </p:sp>
      <p:sp>
        <p:nvSpPr>
          <p:cNvPr id="3" name="Content Placeholder 2">
            <a:extLst>
              <a:ext uri="{FF2B5EF4-FFF2-40B4-BE49-F238E27FC236}">
                <a16:creationId xmlns:a16="http://schemas.microsoft.com/office/drawing/2014/main" id="{34B06E1A-768A-9D4D-2F77-B3C8CCBFDDF7}"/>
              </a:ext>
            </a:extLst>
          </p:cNvPr>
          <p:cNvSpPr>
            <a:spLocks noGrp="1"/>
          </p:cNvSpPr>
          <p:nvPr>
            <p:ph idx="1"/>
          </p:nvPr>
        </p:nvSpPr>
        <p:spPr>
          <a:xfrm>
            <a:off x="612647" y="2212848"/>
            <a:ext cx="6035041" cy="4096512"/>
          </a:xfrm>
        </p:spPr>
        <p:txBody>
          <a:bodyPr vert="horz" lIns="91440" tIns="45720" rIns="91440" bIns="45720" rtlCol="0">
            <a:normAutofit/>
          </a:bodyPr>
          <a:lstStyle/>
          <a:p>
            <a:r>
              <a:rPr lang="en-US" sz="1800"/>
              <a:t>In this step we take a deeper look of the data by analyzing the data using numpy and pandas functions like head(), tail(), shape etc.</a:t>
            </a:r>
          </a:p>
          <a:p>
            <a:r>
              <a:rPr lang="en-US" sz="1800"/>
              <a:t>We group the aggregates line price and sales by using groupby() functions and finding the trends by applying various filter operations like sum(), mean(), min().</a:t>
            </a:r>
          </a:p>
          <a:p>
            <a:endParaRPr lang="en-US" sz="1800"/>
          </a:p>
        </p:txBody>
      </p:sp>
      <p:pic>
        <p:nvPicPr>
          <p:cNvPr id="5" name="Picture 4" descr="Zigzag indicator line">
            <a:extLst>
              <a:ext uri="{FF2B5EF4-FFF2-40B4-BE49-F238E27FC236}">
                <a16:creationId xmlns:a16="http://schemas.microsoft.com/office/drawing/2014/main" id="{1CF8F6EB-D990-5E07-8BCD-79E6FA31C0BC}"/>
              </a:ext>
            </a:extLst>
          </p:cNvPr>
          <p:cNvPicPr>
            <a:picLocks noChangeAspect="1"/>
          </p:cNvPicPr>
          <p:nvPr/>
        </p:nvPicPr>
        <p:blipFill>
          <a:blip r:embed="rId2"/>
          <a:srcRect l="29868" r="22965" b="4"/>
          <a:stretch>
            <a:fillRect/>
          </a:stretch>
        </p:blipFill>
        <p:spPr>
          <a:xfrm>
            <a:off x="7345680" y="10"/>
            <a:ext cx="4846320" cy="6857990"/>
          </a:xfrm>
          <a:prstGeom prst="rect">
            <a:avLst/>
          </a:prstGeom>
        </p:spPr>
      </p:pic>
    </p:spTree>
    <p:extLst>
      <p:ext uri="{BB962C8B-B14F-4D97-AF65-F5344CB8AC3E}">
        <p14:creationId xmlns:p14="http://schemas.microsoft.com/office/powerpoint/2010/main" val="335996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45916-AC0C-2232-7E04-E25D33E06A23}"/>
              </a:ext>
            </a:extLst>
          </p:cNvPr>
          <p:cNvSpPr>
            <a:spLocks noGrp="1"/>
          </p:cNvSpPr>
          <p:nvPr>
            <p:ph type="title"/>
          </p:nvPr>
        </p:nvSpPr>
        <p:spPr>
          <a:xfrm>
            <a:off x="612648" y="603504"/>
            <a:ext cx="5862396" cy="1109514"/>
          </a:xfrm>
        </p:spPr>
        <p:txBody>
          <a:bodyPr anchor="b">
            <a:normAutofit/>
          </a:bodyPr>
          <a:lstStyle/>
          <a:p>
            <a:r>
              <a:rPr lang="en-US" dirty="0"/>
              <a:t>Feature Engineering </a:t>
            </a:r>
          </a:p>
        </p:txBody>
      </p:sp>
      <p:sp>
        <p:nvSpPr>
          <p:cNvPr id="3" name="Content Placeholder 2">
            <a:extLst>
              <a:ext uri="{FF2B5EF4-FFF2-40B4-BE49-F238E27FC236}">
                <a16:creationId xmlns:a16="http://schemas.microsoft.com/office/drawing/2014/main" id="{40F3C8ED-C4C7-A7CC-AC36-5B841473F655}"/>
              </a:ext>
            </a:extLst>
          </p:cNvPr>
          <p:cNvSpPr>
            <a:spLocks noGrp="1"/>
          </p:cNvSpPr>
          <p:nvPr>
            <p:ph idx="1"/>
          </p:nvPr>
        </p:nvSpPr>
        <p:spPr>
          <a:xfrm>
            <a:off x="612648" y="2212848"/>
            <a:ext cx="5862396" cy="4096512"/>
          </a:xfrm>
        </p:spPr>
        <p:txBody>
          <a:bodyPr vert="horz" lIns="91440" tIns="45720" rIns="91440" bIns="45720" rtlCol="0" anchor="t">
            <a:normAutofit/>
          </a:bodyPr>
          <a:lstStyle/>
          <a:p>
            <a:pPr marL="514350" lvl="1" indent="-285750"/>
            <a:r>
              <a:rPr lang="en-US" dirty="0"/>
              <a:t>The very first thing we did is checking for outliers and handled them, in our case we didn’t do anything because all the points in our boxplot are outliers.</a:t>
            </a:r>
          </a:p>
          <a:p>
            <a:pPr marL="514350" lvl="1" indent="-285750"/>
            <a:r>
              <a:rPr lang="en-US" dirty="0"/>
              <a:t>After that we created some features for our efficient analysis that are profit margin, profit flag(it tells whether our profit is positive or negative) and sales category.</a:t>
            </a:r>
            <a:endParaRPr lang="en-US">
              <a:solidFill>
                <a:srgbClr val="000000"/>
              </a:solidFill>
              <a:latin typeface="Neue Haas Grotesk Text Pro"/>
            </a:endParaRPr>
          </a:p>
          <a:p>
            <a:pPr lvl="1"/>
            <a:endParaRPr lang="en-US" dirty="0"/>
          </a:p>
        </p:txBody>
      </p:sp>
      <p:pic>
        <p:nvPicPr>
          <p:cNvPr id="13" name="Graphic 12" descr="Question mark">
            <a:extLst>
              <a:ext uri="{FF2B5EF4-FFF2-40B4-BE49-F238E27FC236}">
                <a16:creationId xmlns:a16="http://schemas.microsoft.com/office/drawing/2014/main" id="{1070998C-A804-1440-DA34-4029E52083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163639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11B9EE-E499-E2B4-6114-88F8C216A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59B02-BFE6-FA06-8128-F7A81316E5FA}"/>
              </a:ext>
            </a:extLst>
          </p:cNvPr>
          <p:cNvSpPr>
            <a:spLocks noGrp="1"/>
          </p:cNvSpPr>
          <p:nvPr>
            <p:ph type="title"/>
          </p:nvPr>
        </p:nvSpPr>
        <p:spPr>
          <a:xfrm>
            <a:off x="612648" y="548640"/>
            <a:ext cx="10872216" cy="1132258"/>
          </a:xfrm>
        </p:spPr>
        <p:txBody>
          <a:bodyPr anchor="t">
            <a:normAutofit/>
          </a:bodyPr>
          <a:lstStyle/>
          <a:p>
            <a:r>
              <a:rPr lang="en-US" dirty="0"/>
              <a:t>Data Visualizations</a:t>
            </a:r>
          </a:p>
        </p:txBody>
      </p:sp>
      <p:pic>
        <p:nvPicPr>
          <p:cNvPr id="7" name="Picture 6" descr="A red and blue squares with numbers&#10;&#10;AI-generated content may be incorrect.">
            <a:extLst>
              <a:ext uri="{FF2B5EF4-FFF2-40B4-BE49-F238E27FC236}">
                <a16:creationId xmlns:a16="http://schemas.microsoft.com/office/drawing/2014/main" id="{396C5443-3215-5F6C-79EC-48139244A2BC}"/>
              </a:ext>
            </a:extLst>
          </p:cNvPr>
          <p:cNvPicPr>
            <a:picLocks noChangeAspect="1"/>
          </p:cNvPicPr>
          <p:nvPr/>
        </p:nvPicPr>
        <p:blipFill>
          <a:blip r:embed="rId2"/>
          <a:srcRect l="6524" r="11480" b="4"/>
          <a:stretch>
            <a:fillRect/>
          </a:stretch>
        </p:blipFill>
        <p:spPr>
          <a:xfrm>
            <a:off x="727382" y="1843232"/>
            <a:ext cx="2401153" cy="2196214"/>
          </a:xfrm>
          <a:prstGeom prst="rect">
            <a:avLst/>
          </a:prstGeom>
        </p:spPr>
      </p:pic>
      <p:pic>
        <p:nvPicPr>
          <p:cNvPr id="6" name="Picture 5" descr="A graph with orange dots&#10;&#10;AI-generated content may be incorrect.">
            <a:extLst>
              <a:ext uri="{FF2B5EF4-FFF2-40B4-BE49-F238E27FC236}">
                <a16:creationId xmlns:a16="http://schemas.microsoft.com/office/drawing/2014/main" id="{63494094-7B70-3476-A1F8-32B5A3CB7E5B}"/>
              </a:ext>
            </a:extLst>
          </p:cNvPr>
          <p:cNvPicPr>
            <a:picLocks noChangeAspect="1"/>
          </p:cNvPicPr>
          <p:nvPr/>
        </p:nvPicPr>
        <p:blipFill>
          <a:blip r:embed="rId3"/>
          <a:srcRect l="3801" r="14159" b="2"/>
          <a:stretch>
            <a:fillRect/>
          </a:stretch>
        </p:blipFill>
        <p:spPr>
          <a:xfrm>
            <a:off x="3182652" y="1843233"/>
            <a:ext cx="2401153" cy="2195064"/>
          </a:xfrm>
          <a:prstGeom prst="rect">
            <a:avLst/>
          </a:prstGeom>
        </p:spPr>
      </p:pic>
      <p:pic>
        <p:nvPicPr>
          <p:cNvPr id="4" name="Content Placeholder 3" descr="A graph of blue and orange bars&#10;&#10;AI-generated content may be incorrect.">
            <a:extLst>
              <a:ext uri="{FF2B5EF4-FFF2-40B4-BE49-F238E27FC236}">
                <a16:creationId xmlns:a16="http://schemas.microsoft.com/office/drawing/2014/main" id="{5862DD6B-104D-35A3-F98B-B514C81FC17E}"/>
              </a:ext>
            </a:extLst>
          </p:cNvPr>
          <p:cNvPicPr>
            <a:picLocks noChangeAspect="1"/>
          </p:cNvPicPr>
          <p:nvPr/>
        </p:nvPicPr>
        <p:blipFill>
          <a:blip r:embed="rId4"/>
          <a:srcRect l="23900" r="21859"/>
          <a:stretch>
            <a:fillRect/>
          </a:stretch>
        </p:blipFill>
        <p:spPr>
          <a:xfrm>
            <a:off x="727384" y="4095952"/>
            <a:ext cx="2401149" cy="2213408"/>
          </a:xfrm>
          <a:prstGeom prst="rect">
            <a:avLst/>
          </a:prstGeom>
        </p:spPr>
      </p:pic>
      <p:pic>
        <p:nvPicPr>
          <p:cNvPr id="5" name="Picture 4" descr="A graph with blue dots&#10;&#10;AI-generated content may be incorrect.">
            <a:extLst>
              <a:ext uri="{FF2B5EF4-FFF2-40B4-BE49-F238E27FC236}">
                <a16:creationId xmlns:a16="http://schemas.microsoft.com/office/drawing/2014/main" id="{4DD11AED-F366-5E5A-9C72-9EE206E5F9AD}"/>
              </a:ext>
            </a:extLst>
          </p:cNvPr>
          <p:cNvPicPr>
            <a:picLocks noChangeAspect="1"/>
          </p:cNvPicPr>
          <p:nvPr/>
        </p:nvPicPr>
        <p:blipFill>
          <a:blip r:embed="rId5"/>
          <a:srcRect l="21667" r="24092"/>
          <a:stretch>
            <a:fillRect/>
          </a:stretch>
        </p:blipFill>
        <p:spPr>
          <a:xfrm>
            <a:off x="3182651" y="4095952"/>
            <a:ext cx="2401154" cy="2213408"/>
          </a:xfrm>
          <a:prstGeom prst="rect">
            <a:avLst/>
          </a:prstGeom>
        </p:spPr>
      </p:pic>
      <p:sp>
        <p:nvSpPr>
          <p:cNvPr id="11" name="Content Placeholder 10">
            <a:extLst>
              <a:ext uri="{FF2B5EF4-FFF2-40B4-BE49-F238E27FC236}">
                <a16:creationId xmlns:a16="http://schemas.microsoft.com/office/drawing/2014/main" id="{C3320442-F302-CE22-05A7-EE164E9BEADE}"/>
              </a:ext>
            </a:extLst>
          </p:cNvPr>
          <p:cNvSpPr>
            <a:spLocks noGrp="1"/>
          </p:cNvSpPr>
          <p:nvPr>
            <p:ph idx="1"/>
          </p:nvPr>
        </p:nvSpPr>
        <p:spPr>
          <a:xfrm>
            <a:off x="6096000" y="1773936"/>
            <a:ext cx="5388864" cy="4535424"/>
          </a:xfrm>
        </p:spPr>
        <p:txBody>
          <a:bodyPr vert="horz" lIns="91440" tIns="45720" rIns="91440" bIns="45720" rtlCol="0" anchor="t">
            <a:normAutofit/>
          </a:bodyPr>
          <a:lstStyle/>
          <a:p>
            <a:r>
              <a:rPr lang="en-US" sz="1800" dirty="0"/>
              <a:t>The first plot is correlation heatmap which is showing the correlation between profit and sales.</a:t>
            </a:r>
          </a:p>
          <a:p>
            <a:r>
              <a:rPr lang="en-US" sz="1800" dirty="0"/>
              <a:t>Then we have scatter plot which also shows correlation and the distribution of the data.</a:t>
            </a:r>
          </a:p>
          <a:p>
            <a:r>
              <a:rPr lang="en-US" sz="1800" dirty="0"/>
              <a:t>Line plot here is briefing about the sales over </a:t>
            </a:r>
            <a:r>
              <a:rPr lang="en-US" sz="1800"/>
              <a:t>the time</a:t>
            </a:r>
            <a:endParaRPr lang="en-US" sz="1800" dirty="0"/>
          </a:p>
          <a:p>
            <a:r>
              <a:rPr lang="en-US" sz="1800" dirty="0"/>
              <a:t>At last here is a bar char which is showing us the category wise data distribution.</a:t>
            </a:r>
          </a:p>
        </p:txBody>
      </p:sp>
    </p:spTree>
    <p:extLst>
      <p:ext uri="{BB962C8B-B14F-4D97-AF65-F5344CB8AC3E}">
        <p14:creationId xmlns:p14="http://schemas.microsoft.com/office/powerpoint/2010/main" val="346373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D9CFB-A469-3063-02E6-32D22B3666A5}"/>
              </a:ext>
            </a:extLst>
          </p:cNvPr>
          <p:cNvSpPr>
            <a:spLocks noGrp="1"/>
          </p:cNvSpPr>
          <p:nvPr>
            <p:ph type="title"/>
          </p:nvPr>
        </p:nvSpPr>
        <p:spPr>
          <a:xfrm>
            <a:off x="612648" y="600074"/>
            <a:ext cx="6035040" cy="1529932"/>
          </a:xfrm>
        </p:spPr>
        <p:txBody>
          <a:bodyPr anchor="b">
            <a:normAutofit/>
          </a:bodyPr>
          <a:lstStyle/>
          <a:p>
            <a:r>
              <a:rPr lang="en-US" dirty="0"/>
              <a:t>Analysis and Insights</a:t>
            </a:r>
          </a:p>
        </p:txBody>
      </p:sp>
      <p:sp>
        <p:nvSpPr>
          <p:cNvPr id="3" name="Content Placeholder 2">
            <a:extLst>
              <a:ext uri="{FF2B5EF4-FFF2-40B4-BE49-F238E27FC236}">
                <a16:creationId xmlns:a16="http://schemas.microsoft.com/office/drawing/2014/main" id="{6276C03E-ACEA-A157-AFD8-C28587C419CA}"/>
              </a:ext>
            </a:extLst>
          </p:cNvPr>
          <p:cNvSpPr>
            <a:spLocks noGrp="1"/>
          </p:cNvSpPr>
          <p:nvPr>
            <p:ph idx="1"/>
          </p:nvPr>
        </p:nvSpPr>
        <p:spPr>
          <a:xfrm>
            <a:off x="612647" y="2212848"/>
            <a:ext cx="6035041" cy="4096512"/>
          </a:xfrm>
        </p:spPr>
        <p:txBody>
          <a:bodyPr vert="horz" lIns="91440" tIns="45720" rIns="91440" bIns="45720" rtlCol="0">
            <a:normAutofit/>
          </a:bodyPr>
          <a:lstStyle/>
          <a:p>
            <a:pPr marL="457200">
              <a:lnSpc>
                <a:spcPct val="110000"/>
              </a:lnSpc>
            </a:pPr>
            <a:r>
              <a:rPr lang="en-US" sz="1500" b="1">
                <a:ea typeface="+mn-lt"/>
                <a:cs typeface="+mn-lt"/>
              </a:rPr>
              <a:t>The data reveals a strong correlation between Profit and Sales. A high profit margin is prevalent, indicating robust business performance with many products being sold at favorable prices. However, there are instances of negative margins, highlighting that some products were sold at a loss.</a:t>
            </a:r>
            <a:endParaRPr lang="en-US" sz="1500"/>
          </a:p>
          <a:p>
            <a:pPr lvl="1">
              <a:lnSpc>
                <a:spcPct val="110000"/>
              </a:lnSpc>
            </a:pPr>
            <a:r>
              <a:rPr lang="en-US" sz="1500" b="1">
                <a:ea typeface="+mn-lt"/>
                <a:cs typeface="+mn-lt"/>
              </a:rPr>
              <a:t>Analyzing sales trends over time, we observe significant fluctuations. Sales showed a steady upward trend until the end of 2017, followed by a sharp decline. The early months of 2018 represent the lowest sales period in the dataset.</a:t>
            </a:r>
            <a:endParaRPr lang="en-US" sz="1500"/>
          </a:p>
          <a:p>
            <a:pPr lvl="1">
              <a:lnSpc>
                <a:spcPct val="110000"/>
              </a:lnSpc>
            </a:pPr>
            <a:r>
              <a:rPr lang="en-US" sz="1500" b="1">
                <a:ea typeface="+mn-lt"/>
                <a:cs typeface="+mn-lt"/>
              </a:rPr>
              <a:t>Among all categories, the Technology segment stands out, delivering the highest profit margin compared to the other two categories.</a:t>
            </a:r>
            <a:endParaRPr lang="en-US" sz="1500"/>
          </a:p>
          <a:p>
            <a:pPr marL="514350" lvl="1" indent="-285750">
              <a:lnSpc>
                <a:spcPct val="110000"/>
              </a:lnSpc>
            </a:pPr>
            <a:endParaRPr lang="en-US" sz="1500"/>
          </a:p>
        </p:txBody>
      </p:sp>
      <p:pic>
        <p:nvPicPr>
          <p:cNvPr id="5" name="Picture 4" descr="Calculator, pen, compass, money and a paper with graphs printed on it">
            <a:extLst>
              <a:ext uri="{FF2B5EF4-FFF2-40B4-BE49-F238E27FC236}">
                <a16:creationId xmlns:a16="http://schemas.microsoft.com/office/drawing/2014/main" id="{0FC80201-BD4C-3F39-7C80-84E73CDADE17}"/>
              </a:ext>
            </a:extLst>
          </p:cNvPr>
          <p:cNvPicPr>
            <a:picLocks noChangeAspect="1"/>
          </p:cNvPicPr>
          <p:nvPr/>
        </p:nvPicPr>
        <p:blipFill>
          <a:blip r:embed="rId2"/>
          <a:srcRect l="28312" r="29043" b="8"/>
          <a:stretch>
            <a:fillRect/>
          </a:stretch>
        </p:blipFill>
        <p:spPr>
          <a:xfrm>
            <a:off x="7345680" y="10"/>
            <a:ext cx="4846320" cy="6857990"/>
          </a:xfrm>
          <a:prstGeom prst="rect">
            <a:avLst/>
          </a:prstGeom>
        </p:spPr>
      </p:pic>
    </p:spTree>
    <p:extLst>
      <p:ext uri="{BB962C8B-B14F-4D97-AF65-F5344CB8AC3E}">
        <p14:creationId xmlns:p14="http://schemas.microsoft.com/office/powerpoint/2010/main" val="118961175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VanillaVTI</vt:lpstr>
      <vt:lpstr>Data Science Analysis  on  Global Superstore Sales Dataset </vt:lpstr>
      <vt:lpstr>Data Cleaning</vt:lpstr>
      <vt:lpstr>EDA(Exploratory Data Analysis)</vt:lpstr>
      <vt:lpstr>Feature Engineering </vt:lpstr>
      <vt:lpstr>Data Visualizations</vt:lpstr>
      <vt:lpstr>Analysis and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194</cp:revision>
  <dcterms:created xsi:type="dcterms:W3CDTF">2025-06-09T08:20:21Z</dcterms:created>
  <dcterms:modified xsi:type="dcterms:W3CDTF">2025-06-09T09:19:38Z</dcterms:modified>
</cp:coreProperties>
</file>